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DM Sans" pitchFamily="2" charset="0"/>
      <p:regular r:id="rId12"/>
    </p:embeddedFont>
    <p:embeddedFont>
      <p:font typeface="Lumberjack" panose="02000503050000020004" charset="0"/>
      <p:regular r:id="rId13"/>
    </p:embeddedFont>
    <p:embeddedFont>
      <p:font typeface="Paytone One" panose="020B0604020202020204" charset="0"/>
      <p:regular r:id="rId14"/>
    </p:embeddedFont>
    <p:embeddedFont>
      <p:font typeface="Quicksand Bold" panose="020B0604020202020204" charset="0"/>
      <p:regular r:id="rId15"/>
    </p:embeddedFont>
    <p:embeddedFont>
      <p:font typeface="Quicksand Medium" panose="020B0604020202020204" charset="0"/>
      <p:regular r:id="rId16"/>
    </p:embeddedFont>
    <p:embeddedFont>
      <p:font typeface="Repo Bold" panose="020B0604020202020204" charset="0"/>
      <p:regular r:id="rId17"/>
    </p:embeddedFont>
    <p:embeddedFont>
      <p:font typeface="Repo Bold Bold" panose="020B0604020202020204" charset="0"/>
      <p:regular r:id="rId18"/>
    </p:embeddedFont>
    <p:embeddedFont>
      <p:font typeface="Retropix" panose="020B0604020202020204" charset="0"/>
      <p:regular r:id="rId19"/>
    </p:embeddedFont>
    <p:embeddedFont>
      <p:font typeface="TAN Tangkiwoo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02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54.png"/><Relationship Id="rId7" Type="http://schemas.openxmlformats.org/officeDocument/2006/relationships/image" Target="../media/image99.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102.svg"/><Relationship Id="rId4" Type="http://schemas.openxmlformats.org/officeDocument/2006/relationships/image" Target="../media/image55.svg"/><Relationship Id="rId9" Type="http://schemas.openxmlformats.org/officeDocument/2006/relationships/image" Target="../media/image101.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svg"/><Relationship Id="rId21" Type="http://schemas.openxmlformats.org/officeDocument/2006/relationships/image" Target="../media/image79.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5" Type="http://schemas.openxmlformats.org/officeDocument/2006/relationships/image" Target="../media/image83.sv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24" Type="http://schemas.openxmlformats.org/officeDocument/2006/relationships/image" Target="../media/image82.png"/><Relationship Id="rId32" Type="http://schemas.openxmlformats.org/officeDocument/2006/relationships/image" Target="../media/image90.jpeg"/><Relationship Id="rId5" Type="http://schemas.openxmlformats.org/officeDocument/2006/relationships/image" Target="../media/image63.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svg"/><Relationship Id="rId31" Type="http://schemas.openxmlformats.org/officeDocument/2006/relationships/image" Target="../media/image89.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D7C0"/>
        </a:solidFill>
        <a:effectLst/>
      </p:bgPr>
    </p:bg>
    <p:spTree>
      <p:nvGrpSpPr>
        <p:cNvPr id="1" name=""/>
        <p:cNvGrpSpPr/>
        <p:nvPr/>
      </p:nvGrpSpPr>
      <p:grpSpPr>
        <a:xfrm>
          <a:off x="0" y="0"/>
          <a:ext cx="0" cy="0"/>
          <a:chOff x="0" y="0"/>
          <a:chExt cx="0" cy="0"/>
        </a:xfrm>
      </p:grpSpPr>
      <p:sp>
        <p:nvSpPr>
          <p:cNvPr id="2" name="Freeform 2"/>
          <p:cNvSpPr/>
          <p:nvPr/>
        </p:nvSpPr>
        <p:spPr>
          <a:xfrm rot="-5400000">
            <a:off x="3797755" y="-4360936"/>
            <a:ext cx="10692491" cy="19008872"/>
          </a:xfrm>
          <a:custGeom>
            <a:avLst/>
            <a:gdLst/>
            <a:ahLst/>
            <a:cxnLst/>
            <a:rect l="l" t="t" r="r" b="b"/>
            <a:pathLst>
              <a:path w="10692491" h="19008872">
                <a:moveTo>
                  <a:pt x="0" y="0"/>
                </a:moveTo>
                <a:lnTo>
                  <a:pt x="10692490" y="0"/>
                </a:lnTo>
                <a:lnTo>
                  <a:pt x="10692490" y="19008872"/>
                </a:lnTo>
                <a:lnTo>
                  <a:pt x="0" y="19008872"/>
                </a:lnTo>
                <a:lnTo>
                  <a:pt x="0" y="0"/>
                </a:lnTo>
                <a:close/>
              </a:path>
            </a:pathLst>
          </a:custGeom>
          <a:blipFill>
            <a:blip r:embed="rId2">
              <a:alphaModFix amt="73000"/>
              <a:extLst>
                <a:ext uri="{96DAC541-7B7A-43D3-8B79-37D633B846F1}">
                  <asvg:svgBlip xmlns:asvg="http://schemas.microsoft.com/office/drawing/2016/SVG/main" r:embed="rId3"/>
                </a:ext>
              </a:extLst>
            </a:blip>
            <a:stretch>
              <a:fillRect/>
            </a:stretch>
          </a:blipFill>
        </p:spPr>
      </p:sp>
      <p:sp>
        <p:nvSpPr>
          <p:cNvPr id="3" name="Freeform 3"/>
          <p:cNvSpPr/>
          <p:nvPr/>
        </p:nvSpPr>
        <p:spPr>
          <a:xfrm rot="1611655">
            <a:off x="-906877" y="7981307"/>
            <a:ext cx="5194130" cy="3343721"/>
          </a:xfrm>
          <a:custGeom>
            <a:avLst/>
            <a:gdLst/>
            <a:ahLst/>
            <a:cxnLst/>
            <a:rect l="l" t="t" r="r" b="b"/>
            <a:pathLst>
              <a:path w="5194130" h="3343721">
                <a:moveTo>
                  <a:pt x="0" y="0"/>
                </a:moveTo>
                <a:lnTo>
                  <a:pt x="5194130" y="0"/>
                </a:lnTo>
                <a:lnTo>
                  <a:pt x="5194130" y="3343721"/>
                </a:lnTo>
                <a:lnTo>
                  <a:pt x="0" y="334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5628535" y="4408806"/>
            <a:ext cx="1630765" cy="1698714"/>
          </a:xfrm>
          <a:custGeom>
            <a:avLst/>
            <a:gdLst/>
            <a:ahLst/>
            <a:cxnLst/>
            <a:rect l="l" t="t" r="r" b="b"/>
            <a:pathLst>
              <a:path w="1630765" h="1698714">
                <a:moveTo>
                  <a:pt x="0" y="1698714"/>
                </a:moveTo>
                <a:lnTo>
                  <a:pt x="1630765" y="1698714"/>
                </a:lnTo>
                <a:lnTo>
                  <a:pt x="1630765" y="0"/>
                </a:lnTo>
                <a:lnTo>
                  <a:pt x="0" y="0"/>
                </a:lnTo>
                <a:lnTo>
                  <a:pt x="0" y="16987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028700" y="4408806"/>
            <a:ext cx="1627776" cy="1695600"/>
          </a:xfrm>
          <a:custGeom>
            <a:avLst/>
            <a:gdLst/>
            <a:ahLst/>
            <a:cxnLst/>
            <a:rect l="l" t="t" r="r" b="b"/>
            <a:pathLst>
              <a:path w="1627776" h="1695600">
                <a:moveTo>
                  <a:pt x="1627776" y="0"/>
                </a:moveTo>
                <a:lnTo>
                  <a:pt x="0" y="0"/>
                </a:lnTo>
                <a:lnTo>
                  <a:pt x="0" y="1695600"/>
                </a:lnTo>
                <a:lnTo>
                  <a:pt x="1627776" y="1695600"/>
                </a:lnTo>
                <a:lnTo>
                  <a:pt x="162777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075661">
            <a:off x="15447210" y="7200900"/>
            <a:ext cx="4022217" cy="4114800"/>
          </a:xfrm>
          <a:custGeom>
            <a:avLst/>
            <a:gdLst/>
            <a:ahLst/>
            <a:cxnLst/>
            <a:rect l="l" t="t" r="r" b="b"/>
            <a:pathLst>
              <a:path w="4022217" h="4114800">
                <a:moveTo>
                  <a:pt x="0" y="0"/>
                </a:moveTo>
                <a:lnTo>
                  <a:pt x="4022217" y="0"/>
                </a:lnTo>
                <a:lnTo>
                  <a:pt x="40222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7916682">
            <a:off x="-982408" y="-1393967"/>
            <a:ext cx="4022217" cy="4114800"/>
          </a:xfrm>
          <a:custGeom>
            <a:avLst/>
            <a:gdLst/>
            <a:ahLst/>
            <a:cxnLst/>
            <a:rect l="l" t="t" r="r" b="b"/>
            <a:pathLst>
              <a:path w="4022217" h="4114800">
                <a:moveTo>
                  <a:pt x="0" y="0"/>
                </a:moveTo>
                <a:lnTo>
                  <a:pt x="4022217" y="0"/>
                </a:lnTo>
                <a:lnTo>
                  <a:pt x="40222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421465" y="2323851"/>
            <a:ext cx="11445070" cy="5639298"/>
          </a:xfrm>
          <a:custGeom>
            <a:avLst/>
            <a:gdLst/>
            <a:ahLst/>
            <a:cxnLst/>
            <a:rect l="l" t="t" r="r" b="b"/>
            <a:pathLst>
              <a:path w="11445070" h="5639298">
                <a:moveTo>
                  <a:pt x="0" y="0"/>
                </a:moveTo>
                <a:lnTo>
                  <a:pt x="11445070" y="0"/>
                </a:lnTo>
                <a:lnTo>
                  <a:pt x="11445070" y="5639298"/>
                </a:lnTo>
                <a:lnTo>
                  <a:pt x="0" y="56392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5400000">
            <a:off x="7982074" y="-1113891"/>
            <a:ext cx="2323851" cy="3554648"/>
          </a:xfrm>
          <a:custGeom>
            <a:avLst/>
            <a:gdLst/>
            <a:ahLst/>
            <a:cxnLst/>
            <a:rect l="l" t="t" r="r" b="b"/>
            <a:pathLst>
              <a:path w="2323851" h="3554648">
                <a:moveTo>
                  <a:pt x="0" y="0"/>
                </a:moveTo>
                <a:lnTo>
                  <a:pt x="2323852" y="0"/>
                </a:lnTo>
                <a:lnTo>
                  <a:pt x="2323852" y="3554648"/>
                </a:lnTo>
                <a:lnTo>
                  <a:pt x="0" y="3554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3851435" y="3905585"/>
            <a:ext cx="10419667" cy="2201935"/>
          </a:xfrm>
          <a:prstGeom prst="rect">
            <a:avLst/>
          </a:prstGeom>
        </p:spPr>
        <p:txBody>
          <a:bodyPr lIns="0" tIns="0" rIns="0" bIns="0" rtlCol="0" anchor="t">
            <a:spAutoFit/>
          </a:bodyPr>
          <a:lstStyle/>
          <a:p>
            <a:pPr algn="ctr">
              <a:lnSpc>
                <a:spcPts val="15552"/>
              </a:lnSpc>
            </a:pPr>
            <a:r>
              <a:rPr lang="en-US" sz="11108">
                <a:solidFill>
                  <a:srgbClr val="CA5038"/>
                </a:solidFill>
                <a:latin typeface="TAN Tangkiwood"/>
              </a:rPr>
              <a:t>AI Virtual Teacher</a:t>
            </a:r>
          </a:p>
        </p:txBody>
      </p:sp>
      <p:sp>
        <p:nvSpPr>
          <p:cNvPr id="11" name="TextBox 11"/>
          <p:cNvSpPr txBox="1"/>
          <p:nvPr/>
        </p:nvSpPr>
        <p:spPr>
          <a:xfrm>
            <a:off x="3636106" y="6283660"/>
            <a:ext cx="10588121" cy="596900"/>
          </a:xfrm>
          <a:prstGeom prst="rect">
            <a:avLst/>
          </a:prstGeom>
        </p:spPr>
        <p:txBody>
          <a:bodyPr lIns="0" tIns="0" rIns="0" bIns="0" rtlCol="0" anchor="t">
            <a:spAutoFit/>
          </a:bodyPr>
          <a:lstStyle/>
          <a:p>
            <a:pPr algn="ctr">
              <a:lnSpc>
                <a:spcPts val="4900"/>
              </a:lnSpc>
            </a:pPr>
            <a:r>
              <a:rPr lang="en-US" sz="3500">
                <a:solidFill>
                  <a:srgbClr val="29130E"/>
                </a:solidFill>
                <a:latin typeface="Lumberjack"/>
              </a:rPr>
              <a:t>Presented by Pritam &amp; Smrutiprava</a:t>
            </a:r>
          </a:p>
        </p:txBody>
      </p:sp>
      <p:sp>
        <p:nvSpPr>
          <p:cNvPr id="12" name="Freeform 12"/>
          <p:cNvSpPr/>
          <p:nvPr/>
        </p:nvSpPr>
        <p:spPr>
          <a:xfrm rot="-5400000" flipH="1" flipV="1">
            <a:off x="7982074" y="7866319"/>
            <a:ext cx="2323851" cy="3554648"/>
          </a:xfrm>
          <a:custGeom>
            <a:avLst/>
            <a:gdLst/>
            <a:ahLst/>
            <a:cxnLst/>
            <a:rect l="l" t="t" r="r" b="b"/>
            <a:pathLst>
              <a:path w="2323851" h="3554648">
                <a:moveTo>
                  <a:pt x="2323852" y="3554648"/>
                </a:moveTo>
                <a:lnTo>
                  <a:pt x="0" y="3554648"/>
                </a:lnTo>
                <a:lnTo>
                  <a:pt x="0" y="0"/>
                </a:lnTo>
                <a:lnTo>
                  <a:pt x="2323852" y="0"/>
                </a:lnTo>
                <a:lnTo>
                  <a:pt x="2323852" y="3554648"/>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rot="2154203" flipH="1" flipV="1">
            <a:off x="14432959" y="-643161"/>
            <a:ext cx="5194130" cy="3343721"/>
          </a:xfrm>
          <a:custGeom>
            <a:avLst/>
            <a:gdLst/>
            <a:ahLst/>
            <a:cxnLst/>
            <a:rect l="l" t="t" r="r" b="b"/>
            <a:pathLst>
              <a:path w="5194130" h="3343721">
                <a:moveTo>
                  <a:pt x="5194130" y="3343722"/>
                </a:moveTo>
                <a:lnTo>
                  <a:pt x="0" y="3343722"/>
                </a:lnTo>
                <a:lnTo>
                  <a:pt x="0" y="0"/>
                </a:lnTo>
                <a:lnTo>
                  <a:pt x="5194130" y="0"/>
                </a:lnTo>
                <a:lnTo>
                  <a:pt x="5194130" y="3343722"/>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697693" y="2218670"/>
            <a:ext cx="10896012" cy="672828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160180" y="3377760"/>
            <a:ext cx="9952531" cy="2481861"/>
          </a:xfrm>
          <a:prstGeom prst="rect">
            <a:avLst/>
          </a:prstGeom>
        </p:spPr>
        <p:txBody>
          <a:bodyPr lIns="0" tIns="0" rIns="0" bIns="0" rtlCol="0" anchor="t">
            <a:spAutoFit/>
          </a:bodyPr>
          <a:lstStyle/>
          <a:p>
            <a:pPr marL="0" lvl="0" indent="0" algn="ctr">
              <a:lnSpc>
                <a:spcPts val="20152"/>
              </a:lnSpc>
              <a:spcBef>
                <a:spcPct val="0"/>
              </a:spcBef>
            </a:pPr>
            <a:r>
              <a:rPr lang="en-US" sz="14394">
                <a:solidFill>
                  <a:srgbClr val="000000"/>
                </a:solidFill>
                <a:latin typeface="Repo Bold Bold"/>
              </a:rPr>
              <a:t>Thank you</a:t>
            </a:r>
          </a:p>
        </p:txBody>
      </p:sp>
      <p:sp>
        <p:nvSpPr>
          <p:cNvPr id="5" name="TextBox 5"/>
          <p:cNvSpPr txBox="1"/>
          <p:nvPr/>
        </p:nvSpPr>
        <p:spPr>
          <a:xfrm>
            <a:off x="6317303" y="6075552"/>
            <a:ext cx="5308725" cy="555848"/>
          </a:xfrm>
          <a:prstGeom prst="rect">
            <a:avLst/>
          </a:prstGeom>
        </p:spPr>
        <p:txBody>
          <a:bodyPr lIns="0" tIns="0" rIns="0" bIns="0" rtlCol="0" anchor="t">
            <a:spAutoFit/>
          </a:bodyPr>
          <a:lstStyle/>
          <a:p>
            <a:pPr marL="0" lvl="0" indent="0" algn="ctr">
              <a:lnSpc>
                <a:spcPts val="4507"/>
              </a:lnSpc>
              <a:spcBef>
                <a:spcPct val="0"/>
              </a:spcBef>
            </a:pPr>
            <a:r>
              <a:rPr lang="en-US" sz="3219">
                <a:solidFill>
                  <a:srgbClr val="000000"/>
                </a:solidFill>
                <a:latin typeface="Repo Bold"/>
              </a:rPr>
              <a:t>TEAM</a:t>
            </a:r>
          </a:p>
        </p:txBody>
      </p:sp>
      <p:sp>
        <p:nvSpPr>
          <p:cNvPr id="6" name="Freeform 6"/>
          <p:cNvSpPr/>
          <p:nvPr/>
        </p:nvSpPr>
        <p:spPr>
          <a:xfrm rot="-1244255">
            <a:off x="13385585" y="5225001"/>
            <a:ext cx="1064640" cy="1758415"/>
          </a:xfrm>
          <a:custGeom>
            <a:avLst/>
            <a:gdLst/>
            <a:ahLst/>
            <a:cxnLst/>
            <a:rect l="l" t="t" r="r" b="b"/>
            <a:pathLst>
              <a:path w="1064640" h="1758415">
                <a:moveTo>
                  <a:pt x="0" y="0"/>
                </a:moveTo>
                <a:lnTo>
                  <a:pt x="1064641" y="0"/>
                </a:lnTo>
                <a:lnTo>
                  <a:pt x="1064641"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3827721" y="6847330"/>
            <a:ext cx="5308725" cy="1126796"/>
          </a:xfrm>
          <a:prstGeom prst="rect">
            <a:avLst/>
          </a:prstGeom>
        </p:spPr>
        <p:txBody>
          <a:bodyPr lIns="0" tIns="0" rIns="0" bIns="0" rtlCol="0" anchor="t">
            <a:spAutoFit/>
          </a:bodyPr>
          <a:lstStyle/>
          <a:p>
            <a:pPr algn="ctr">
              <a:lnSpc>
                <a:spcPts val="4507"/>
              </a:lnSpc>
            </a:pPr>
            <a:r>
              <a:rPr lang="en-US" sz="3219">
                <a:solidFill>
                  <a:srgbClr val="000000"/>
                </a:solidFill>
                <a:latin typeface="Repo Bold"/>
              </a:rPr>
              <a:t>Pritam Acharya</a:t>
            </a:r>
          </a:p>
          <a:p>
            <a:pPr marL="0" lvl="0" indent="0" algn="ctr">
              <a:lnSpc>
                <a:spcPts val="4507"/>
              </a:lnSpc>
              <a:spcBef>
                <a:spcPct val="0"/>
              </a:spcBef>
            </a:pPr>
            <a:r>
              <a:rPr lang="en-US" sz="3219">
                <a:solidFill>
                  <a:srgbClr val="000000"/>
                </a:solidFill>
                <a:latin typeface="Repo Bold"/>
              </a:rPr>
              <a:t> ( 6370486583 )</a:t>
            </a:r>
          </a:p>
        </p:txBody>
      </p:sp>
      <p:sp>
        <p:nvSpPr>
          <p:cNvPr id="10" name="TextBox 10"/>
          <p:cNvSpPr txBox="1"/>
          <p:nvPr/>
        </p:nvSpPr>
        <p:spPr>
          <a:xfrm>
            <a:off x="8609180" y="6847330"/>
            <a:ext cx="5308725" cy="1126796"/>
          </a:xfrm>
          <a:prstGeom prst="rect">
            <a:avLst/>
          </a:prstGeom>
        </p:spPr>
        <p:txBody>
          <a:bodyPr lIns="0" tIns="0" rIns="0" bIns="0" rtlCol="0" anchor="t">
            <a:spAutoFit/>
          </a:bodyPr>
          <a:lstStyle/>
          <a:p>
            <a:pPr algn="ctr">
              <a:lnSpc>
                <a:spcPts val="4507"/>
              </a:lnSpc>
            </a:pPr>
            <a:r>
              <a:rPr lang="en-US" sz="3219">
                <a:solidFill>
                  <a:srgbClr val="000000"/>
                </a:solidFill>
                <a:latin typeface="Repo Bold"/>
              </a:rPr>
              <a:t>Smrutiprava Das</a:t>
            </a:r>
          </a:p>
          <a:p>
            <a:pPr marL="0" lvl="0" indent="0" algn="ctr">
              <a:lnSpc>
                <a:spcPts val="4507"/>
              </a:lnSpc>
              <a:spcBef>
                <a:spcPct val="0"/>
              </a:spcBef>
            </a:pPr>
            <a:r>
              <a:rPr lang="en-US" sz="3219">
                <a:solidFill>
                  <a:srgbClr val="000000"/>
                </a:solidFill>
                <a:latin typeface="Repo Bold"/>
              </a:rPr>
              <a:t> ( 9040858930 )</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7C0"/>
        </a:solidFill>
        <a:effectLst/>
      </p:bgPr>
    </p:bg>
    <p:spTree>
      <p:nvGrpSpPr>
        <p:cNvPr id="1" name=""/>
        <p:cNvGrpSpPr/>
        <p:nvPr/>
      </p:nvGrpSpPr>
      <p:grpSpPr>
        <a:xfrm>
          <a:off x="0" y="0"/>
          <a:ext cx="0" cy="0"/>
          <a:chOff x="0" y="0"/>
          <a:chExt cx="0" cy="0"/>
        </a:xfrm>
      </p:grpSpPr>
      <p:sp>
        <p:nvSpPr>
          <p:cNvPr id="2" name="Freeform 2"/>
          <p:cNvSpPr/>
          <p:nvPr/>
        </p:nvSpPr>
        <p:spPr>
          <a:xfrm rot="-5400000" flipH="1">
            <a:off x="3797755" y="-4360936"/>
            <a:ext cx="10692491" cy="19008872"/>
          </a:xfrm>
          <a:custGeom>
            <a:avLst/>
            <a:gdLst/>
            <a:ahLst/>
            <a:cxnLst/>
            <a:rect l="l" t="t" r="r" b="b"/>
            <a:pathLst>
              <a:path w="10692491" h="19008872">
                <a:moveTo>
                  <a:pt x="10692490" y="0"/>
                </a:moveTo>
                <a:lnTo>
                  <a:pt x="0" y="0"/>
                </a:lnTo>
                <a:lnTo>
                  <a:pt x="0" y="19008872"/>
                </a:lnTo>
                <a:lnTo>
                  <a:pt x="10692490" y="19008872"/>
                </a:lnTo>
                <a:lnTo>
                  <a:pt x="10692490" y="0"/>
                </a:lnTo>
                <a:close/>
              </a:path>
            </a:pathLst>
          </a:custGeom>
          <a:blipFill>
            <a:blip r:embed="rId2">
              <a:alphaModFix amt="7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513748"/>
            <a:ext cx="16230600" cy="7259505"/>
          </a:xfrm>
          <a:custGeom>
            <a:avLst/>
            <a:gdLst/>
            <a:ahLst/>
            <a:cxnLst/>
            <a:rect l="l" t="t" r="r" b="b"/>
            <a:pathLst>
              <a:path w="16230600" h="7259505">
                <a:moveTo>
                  <a:pt x="0" y="0"/>
                </a:moveTo>
                <a:lnTo>
                  <a:pt x="16230600" y="0"/>
                </a:lnTo>
                <a:lnTo>
                  <a:pt x="16230600" y="7259504"/>
                </a:lnTo>
                <a:lnTo>
                  <a:pt x="0" y="7259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00200" y="1549136"/>
            <a:ext cx="11316399" cy="1768085"/>
          </a:xfrm>
          <a:prstGeom prst="rect">
            <a:avLst/>
          </a:prstGeom>
        </p:spPr>
        <p:txBody>
          <a:bodyPr lIns="0" tIns="0" rIns="0" bIns="0" rtlCol="0" anchor="t">
            <a:spAutoFit/>
          </a:bodyPr>
          <a:lstStyle/>
          <a:p>
            <a:pPr algn="ctr">
              <a:lnSpc>
                <a:spcPts val="12444"/>
              </a:lnSpc>
            </a:pPr>
            <a:r>
              <a:rPr lang="en-US" sz="8888" dirty="0">
                <a:solidFill>
                  <a:srgbClr val="CA5038"/>
                </a:solidFill>
                <a:latin typeface="TAN Tangkiwood"/>
              </a:rPr>
              <a:t>Introduction</a:t>
            </a:r>
          </a:p>
        </p:txBody>
      </p:sp>
      <p:sp>
        <p:nvSpPr>
          <p:cNvPr id="5" name="TextBox 5"/>
          <p:cNvSpPr txBox="1"/>
          <p:nvPr/>
        </p:nvSpPr>
        <p:spPr>
          <a:xfrm>
            <a:off x="2179341" y="4129546"/>
            <a:ext cx="11680695" cy="3724275"/>
          </a:xfrm>
          <a:prstGeom prst="rect">
            <a:avLst/>
          </a:prstGeom>
        </p:spPr>
        <p:txBody>
          <a:bodyPr lIns="0" tIns="0" rIns="0" bIns="0" rtlCol="0" anchor="t">
            <a:spAutoFit/>
          </a:bodyPr>
          <a:lstStyle/>
          <a:p>
            <a:pPr>
              <a:lnSpc>
                <a:spcPts val="4200"/>
              </a:lnSpc>
            </a:pPr>
            <a:r>
              <a:rPr lang="en-US" sz="3000">
                <a:solidFill>
                  <a:srgbClr val="29130E"/>
                </a:solidFill>
                <a:latin typeface="Lumberjack"/>
              </a:rPr>
              <a:t>Introducing AVT (AI Virtual Teacher), your personalized AI virtual teacher revolutionizing education. With AVT, learning becomes interactive, tailored, and accessible 24/7. Our platform employs cutting-edge AI to adapt to individual learning styles, delivering engaging content, immersive simulations, and real-time feedback. Whether it's academic subjects or personal development, AVT empowers users to learn at their own pace, anytime, anywhere.</a:t>
            </a:r>
          </a:p>
        </p:txBody>
      </p:sp>
      <p:sp>
        <p:nvSpPr>
          <p:cNvPr id="6" name="Freeform 6"/>
          <p:cNvSpPr/>
          <p:nvPr/>
        </p:nvSpPr>
        <p:spPr>
          <a:xfrm>
            <a:off x="15047986" y="6172200"/>
            <a:ext cx="3600450" cy="4114800"/>
          </a:xfrm>
          <a:custGeom>
            <a:avLst/>
            <a:gdLst/>
            <a:ahLst/>
            <a:cxnLst/>
            <a:rect l="l" t="t" r="r" b="b"/>
            <a:pathLst>
              <a:path w="3600450" h="4114800">
                <a:moveTo>
                  <a:pt x="0" y="0"/>
                </a:moveTo>
                <a:lnTo>
                  <a:pt x="3600450" y="0"/>
                </a:lnTo>
                <a:lnTo>
                  <a:pt x="360045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857973" y="-1580582"/>
            <a:ext cx="4135204" cy="4732708"/>
          </a:xfrm>
          <a:custGeom>
            <a:avLst/>
            <a:gdLst/>
            <a:ahLst/>
            <a:cxnLst/>
            <a:rect l="l" t="t" r="r" b="b"/>
            <a:pathLst>
              <a:path w="4135204" h="4732708">
                <a:moveTo>
                  <a:pt x="0" y="0"/>
                </a:moveTo>
                <a:lnTo>
                  <a:pt x="4135204" y="0"/>
                </a:lnTo>
                <a:lnTo>
                  <a:pt x="4135204" y="4732708"/>
                </a:lnTo>
                <a:lnTo>
                  <a:pt x="0" y="47327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797653" y="7056906"/>
            <a:ext cx="4343094" cy="4970637"/>
          </a:xfrm>
          <a:custGeom>
            <a:avLst/>
            <a:gdLst/>
            <a:ahLst/>
            <a:cxnLst/>
            <a:rect l="l" t="t" r="r" b="b"/>
            <a:pathLst>
              <a:path w="4343094" h="4970637">
                <a:moveTo>
                  <a:pt x="4343094" y="4970637"/>
                </a:moveTo>
                <a:lnTo>
                  <a:pt x="0" y="4970637"/>
                </a:lnTo>
                <a:lnTo>
                  <a:pt x="0" y="0"/>
                </a:lnTo>
                <a:lnTo>
                  <a:pt x="4343094" y="0"/>
                </a:lnTo>
                <a:lnTo>
                  <a:pt x="4343094" y="497063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6199649" y="9049477"/>
            <a:ext cx="5194130" cy="3343721"/>
          </a:xfrm>
          <a:custGeom>
            <a:avLst/>
            <a:gdLst/>
            <a:ahLst/>
            <a:cxnLst/>
            <a:rect l="l" t="t" r="r" b="b"/>
            <a:pathLst>
              <a:path w="5194130" h="3343721">
                <a:moveTo>
                  <a:pt x="5194129" y="0"/>
                </a:moveTo>
                <a:lnTo>
                  <a:pt x="0" y="0"/>
                </a:lnTo>
                <a:lnTo>
                  <a:pt x="0" y="3343721"/>
                </a:lnTo>
                <a:lnTo>
                  <a:pt x="5194129" y="3343721"/>
                </a:lnTo>
                <a:lnTo>
                  <a:pt x="5194129"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flipV="1">
            <a:off x="6546935" y="-2105676"/>
            <a:ext cx="5194130" cy="3343721"/>
          </a:xfrm>
          <a:custGeom>
            <a:avLst/>
            <a:gdLst/>
            <a:ahLst/>
            <a:cxnLst/>
            <a:rect l="l" t="t" r="r" b="b"/>
            <a:pathLst>
              <a:path w="5194130" h="3343721">
                <a:moveTo>
                  <a:pt x="0" y="3343721"/>
                </a:moveTo>
                <a:lnTo>
                  <a:pt x="5194130" y="3343721"/>
                </a:lnTo>
                <a:lnTo>
                  <a:pt x="5194130" y="0"/>
                </a:lnTo>
                <a:lnTo>
                  <a:pt x="0" y="0"/>
                </a:lnTo>
                <a:lnTo>
                  <a:pt x="0" y="3343721"/>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7906522" flipH="1" flipV="1">
            <a:off x="-1412686" y="-1453041"/>
            <a:ext cx="4343047" cy="4963482"/>
          </a:xfrm>
          <a:custGeom>
            <a:avLst/>
            <a:gdLst/>
            <a:ahLst/>
            <a:cxnLst/>
            <a:rect l="l" t="t" r="r" b="b"/>
            <a:pathLst>
              <a:path w="4343047" h="4963482">
                <a:moveTo>
                  <a:pt x="4343048" y="4963482"/>
                </a:moveTo>
                <a:lnTo>
                  <a:pt x="0" y="4963482"/>
                </a:lnTo>
                <a:lnTo>
                  <a:pt x="0" y="0"/>
                </a:lnTo>
                <a:lnTo>
                  <a:pt x="4343048" y="0"/>
                </a:lnTo>
                <a:lnTo>
                  <a:pt x="4343048" y="4963482"/>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D7C0"/>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3797755" y="-4360936"/>
            <a:ext cx="10692491" cy="19008872"/>
          </a:xfrm>
          <a:custGeom>
            <a:avLst/>
            <a:gdLst/>
            <a:ahLst/>
            <a:cxnLst/>
            <a:rect l="l" t="t" r="r" b="b"/>
            <a:pathLst>
              <a:path w="10692491" h="19008872">
                <a:moveTo>
                  <a:pt x="10692490" y="19008872"/>
                </a:moveTo>
                <a:lnTo>
                  <a:pt x="0" y="19008872"/>
                </a:lnTo>
                <a:lnTo>
                  <a:pt x="0" y="0"/>
                </a:lnTo>
                <a:lnTo>
                  <a:pt x="10692490" y="0"/>
                </a:lnTo>
                <a:lnTo>
                  <a:pt x="10692490" y="19008872"/>
                </a:lnTo>
                <a:close/>
              </a:path>
            </a:pathLst>
          </a:custGeom>
          <a:blipFill>
            <a:blip r:embed="rId2">
              <a:alphaModFix amt="73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023899" y="975004"/>
            <a:ext cx="14240203" cy="8336991"/>
          </a:xfrm>
          <a:custGeom>
            <a:avLst/>
            <a:gdLst/>
            <a:ahLst/>
            <a:cxnLst/>
            <a:rect l="l" t="t" r="r" b="b"/>
            <a:pathLst>
              <a:path w="14240203" h="8336991">
                <a:moveTo>
                  <a:pt x="0" y="0"/>
                </a:moveTo>
                <a:lnTo>
                  <a:pt x="14240202" y="0"/>
                </a:lnTo>
                <a:lnTo>
                  <a:pt x="14240202" y="8336992"/>
                </a:lnTo>
                <a:lnTo>
                  <a:pt x="0" y="833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3361143" y="6604254"/>
            <a:ext cx="3250692" cy="4114800"/>
          </a:xfrm>
          <a:custGeom>
            <a:avLst/>
            <a:gdLst/>
            <a:ahLst/>
            <a:cxnLst/>
            <a:rect l="l" t="t" r="r" b="b"/>
            <a:pathLst>
              <a:path w="3250692" h="4114800">
                <a:moveTo>
                  <a:pt x="0" y="0"/>
                </a:moveTo>
                <a:lnTo>
                  <a:pt x="3250692" y="0"/>
                </a:lnTo>
                <a:lnTo>
                  <a:pt x="32506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217432" y="4557764"/>
            <a:ext cx="11680695" cy="2657475"/>
          </a:xfrm>
          <a:prstGeom prst="rect">
            <a:avLst/>
          </a:prstGeom>
        </p:spPr>
        <p:txBody>
          <a:bodyPr lIns="0" tIns="0" rIns="0" bIns="0" rtlCol="0" anchor="t">
            <a:spAutoFit/>
          </a:bodyPr>
          <a:lstStyle/>
          <a:p>
            <a:pPr algn="ctr">
              <a:lnSpc>
                <a:spcPts val="4200"/>
              </a:lnSpc>
            </a:pPr>
            <a:r>
              <a:rPr lang="en-US" sz="3000">
                <a:solidFill>
                  <a:srgbClr val="29130E"/>
                </a:solidFill>
                <a:latin typeface="Lumberjack"/>
              </a:rPr>
              <a:t>Traditional classroom settings often struggle to cater to the diverse learning needs of students. Additionally, with the rise of remote learning, students face challenges in accessing personalized support and guidance from teachers. There's a need for an innovative solution that bridges this gap and provides tailored educational experiences to students anytime, anywhere.</a:t>
            </a:r>
          </a:p>
        </p:txBody>
      </p:sp>
      <p:sp>
        <p:nvSpPr>
          <p:cNvPr id="6" name="Freeform 6"/>
          <p:cNvSpPr/>
          <p:nvPr/>
        </p:nvSpPr>
        <p:spPr>
          <a:xfrm rot="-5400000" flipV="1">
            <a:off x="1680449" y="6604254"/>
            <a:ext cx="3250692" cy="4114800"/>
          </a:xfrm>
          <a:custGeom>
            <a:avLst/>
            <a:gdLst/>
            <a:ahLst/>
            <a:cxnLst/>
            <a:rect l="l" t="t" r="r" b="b"/>
            <a:pathLst>
              <a:path w="3250692" h="4114800">
                <a:moveTo>
                  <a:pt x="0" y="4114800"/>
                </a:moveTo>
                <a:lnTo>
                  <a:pt x="3250692" y="4114800"/>
                </a:lnTo>
                <a:lnTo>
                  <a:pt x="325069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795247">
            <a:off x="7258907" y="7200900"/>
            <a:ext cx="3770186" cy="4114800"/>
          </a:xfrm>
          <a:custGeom>
            <a:avLst/>
            <a:gdLst/>
            <a:ahLst/>
            <a:cxnLst/>
            <a:rect l="l" t="t" r="r" b="b"/>
            <a:pathLst>
              <a:path w="3770186" h="4114800">
                <a:moveTo>
                  <a:pt x="0" y="0"/>
                </a:moveTo>
                <a:lnTo>
                  <a:pt x="3770186" y="0"/>
                </a:lnTo>
                <a:lnTo>
                  <a:pt x="377018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1628243">
            <a:off x="16686732" y="351558"/>
            <a:ext cx="2111748" cy="2362795"/>
          </a:xfrm>
          <a:custGeom>
            <a:avLst/>
            <a:gdLst/>
            <a:ahLst/>
            <a:cxnLst/>
            <a:rect l="l" t="t" r="r" b="b"/>
            <a:pathLst>
              <a:path w="2111748" h="2362795">
                <a:moveTo>
                  <a:pt x="0" y="0"/>
                </a:moveTo>
                <a:lnTo>
                  <a:pt x="2111747" y="0"/>
                </a:lnTo>
                <a:lnTo>
                  <a:pt x="2111747" y="2362794"/>
                </a:lnTo>
                <a:lnTo>
                  <a:pt x="0" y="23627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1564072" flipH="1">
            <a:off x="-499588" y="359305"/>
            <a:ext cx="2111748" cy="2362795"/>
          </a:xfrm>
          <a:custGeom>
            <a:avLst/>
            <a:gdLst/>
            <a:ahLst/>
            <a:cxnLst/>
            <a:rect l="l" t="t" r="r" b="b"/>
            <a:pathLst>
              <a:path w="2111748" h="2362795">
                <a:moveTo>
                  <a:pt x="2111748" y="0"/>
                </a:moveTo>
                <a:lnTo>
                  <a:pt x="0" y="0"/>
                </a:lnTo>
                <a:lnTo>
                  <a:pt x="0" y="2362795"/>
                </a:lnTo>
                <a:lnTo>
                  <a:pt x="2111748" y="2362795"/>
                </a:lnTo>
                <a:lnTo>
                  <a:pt x="2111748"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1413031">
            <a:off x="17002182" y="3862439"/>
            <a:ext cx="2016252" cy="4114800"/>
          </a:xfrm>
          <a:custGeom>
            <a:avLst/>
            <a:gdLst/>
            <a:ahLst/>
            <a:cxnLst/>
            <a:rect l="l" t="t" r="r" b="b"/>
            <a:pathLst>
              <a:path w="2016252" h="4114800">
                <a:moveTo>
                  <a:pt x="0" y="0"/>
                </a:moveTo>
                <a:lnTo>
                  <a:pt x="2016252" y="0"/>
                </a:lnTo>
                <a:lnTo>
                  <a:pt x="201625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4376774" y="1809087"/>
            <a:ext cx="10691003" cy="1526956"/>
          </a:xfrm>
          <a:prstGeom prst="rect">
            <a:avLst/>
          </a:prstGeom>
        </p:spPr>
        <p:txBody>
          <a:bodyPr wrap="square" lIns="0" tIns="0" rIns="0" bIns="0" rtlCol="0" anchor="t">
            <a:spAutoFit/>
          </a:bodyPr>
          <a:lstStyle/>
          <a:p>
            <a:pPr algn="ctr">
              <a:lnSpc>
                <a:spcPts val="12444"/>
              </a:lnSpc>
            </a:pPr>
            <a:r>
              <a:rPr lang="en-US" sz="8888" dirty="0">
                <a:solidFill>
                  <a:srgbClr val="CA5038"/>
                </a:solidFill>
                <a:latin typeface="TAN Tangkiwood"/>
              </a:rPr>
              <a:t>Problem Statement</a:t>
            </a:r>
          </a:p>
        </p:txBody>
      </p:sp>
      <p:sp>
        <p:nvSpPr>
          <p:cNvPr id="12" name="Freeform 12"/>
          <p:cNvSpPr/>
          <p:nvPr/>
        </p:nvSpPr>
        <p:spPr>
          <a:xfrm rot="1055362" flipH="1">
            <a:off x="-739393" y="3813893"/>
            <a:ext cx="2016252" cy="4114800"/>
          </a:xfrm>
          <a:custGeom>
            <a:avLst/>
            <a:gdLst/>
            <a:ahLst/>
            <a:cxnLst/>
            <a:rect l="l" t="t" r="r" b="b"/>
            <a:pathLst>
              <a:path w="2016252" h="4114800">
                <a:moveTo>
                  <a:pt x="2016252" y="0"/>
                </a:moveTo>
                <a:lnTo>
                  <a:pt x="0" y="0"/>
                </a:lnTo>
                <a:lnTo>
                  <a:pt x="0" y="4114800"/>
                </a:lnTo>
                <a:lnTo>
                  <a:pt x="2016252" y="4114800"/>
                </a:lnTo>
                <a:lnTo>
                  <a:pt x="2016252"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515730" y="3184572"/>
            <a:ext cx="5472780" cy="2383609"/>
            <a:chOff x="0" y="0"/>
            <a:chExt cx="1441391" cy="627782"/>
          </a:xfrm>
        </p:grpSpPr>
        <p:sp>
          <p:nvSpPr>
            <p:cNvPr id="3" name="Freeform 3"/>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4" name="TextBox 4"/>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3067879">
            <a:off x="15046306" y="7691060"/>
            <a:ext cx="2484075" cy="3134480"/>
          </a:xfrm>
          <a:custGeom>
            <a:avLst/>
            <a:gdLst/>
            <a:ahLst/>
            <a:cxnLst/>
            <a:rect l="l" t="t" r="r" b="b"/>
            <a:pathLst>
              <a:path w="2484075" h="3134480">
                <a:moveTo>
                  <a:pt x="0" y="0"/>
                </a:moveTo>
                <a:lnTo>
                  <a:pt x="2484075" y="0"/>
                </a:lnTo>
                <a:lnTo>
                  <a:pt x="2484075" y="3134480"/>
                </a:lnTo>
                <a:lnTo>
                  <a:pt x="0" y="3134480"/>
                </a:lnTo>
                <a:lnTo>
                  <a:pt x="0" y="0"/>
                </a:lnTo>
                <a:close/>
              </a:path>
            </a:pathLst>
          </a:custGeom>
          <a:blipFill>
            <a:blip r:embed="rId2"/>
            <a:stretch>
              <a:fillRect/>
            </a:stretch>
          </a:blipFill>
        </p:spPr>
      </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sp>
      <p:sp>
        <p:nvSpPr>
          <p:cNvPr id="7" name="Freeform 7"/>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688650" y="-2388553"/>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4100805" y="4025215"/>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Personalized Learning</a:t>
            </a:r>
          </a:p>
        </p:txBody>
      </p:sp>
      <p:sp>
        <p:nvSpPr>
          <p:cNvPr id="10" name="TextBox 10"/>
          <p:cNvSpPr txBox="1"/>
          <p:nvPr/>
        </p:nvSpPr>
        <p:spPr>
          <a:xfrm>
            <a:off x="5192893" y="857250"/>
            <a:ext cx="805982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a:rPr>
              <a:t>Project Ideas</a:t>
            </a:r>
          </a:p>
        </p:txBody>
      </p:sp>
      <p:grpSp>
        <p:nvGrpSpPr>
          <p:cNvPr id="11" name="Group 11"/>
          <p:cNvGrpSpPr/>
          <p:nvPr/>
        </p:nvGrpSpPr>
        <p:grpSpPr>
          <a:xfrm>
            <a:off x="6407610" y="3184572"/>
            <a:ext cx="5472780" cy="2383609"/>
            <a:chOff x="0" y="0"/>
            <a:chExt cx="1441391" cy="627782"/>
          </a:xfrm>
        </p:grpSpPr>
        <p:sp>
          <p:nvSpPr>
            <p:cNvPr id="12" name="Freeform 12"/>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13" name="TextBox 13"/>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303181" y="3184572"/>
            <a:ext cx="5472780" cy="2383609"/>
            <a:chOff x="0" y="0"/>
            <a:chExt cx="1441391" cy="627782"/>
          </a:xfrm>
        </p:grpSpPr>
        <p:sp>
          <p:nvSpPr>
            <p:cNvPr id="15" name="Freeform 15"/>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16" name="TextBox 16"/>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515730" y="6115960"/>
            <a:ext cx="5472780" cy="2383609"/>
            <a:chOff x="0" y="0"/>
            <a:chExt cx="1441391" cy="627782"/>
          </a:xfrm>
        </p:grpSpPr>
        <p:sp>
          <p:nvSpPr>
            <p:cNvPr id="18" name="Freeform 18"/>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19" name="TextBox 19"/>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6407610" y="6115960"/>
            <a:ext cx="5472780" cy="2383609"/>
            <a:chOff x="0" y="0"/>
            <a:chExt cx="1441391" cy="627782"/>
          </a:xfrm>
        </p:grpSpPr>
        <p:sp>
          <p:nvSpPr>
            <p:cNvPr id="21" name="Freeform 21"/>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22" name="TextBox 22"/>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2303181" y="6115960"/>
            <a:ext cx="5472780" cy="2383609"/>
            <a:chOff x="0" y="0"/>
            <a:chExt cx="1441391" cy="627782"/>
          </a:xfrm>
        </p:grpSpPr>
        <p:sp>
          <p:nvSpPr>
            <p:cNvPr id="24" name="Freeform 24"/>
            <p:cNvSpPr/>
            <p:nvPr/>
          </p:nvSpPr>
          <p:spPr>
            <a:xfrm>
              <a:off x="0" y="0"/>
              <a:ext cx="1441391" cy="627782"/>
            </a:xfrm>
            <a:custGeom>
              <a:avLst/>
              <a:gdLst/>
              <a:ahLst/>
              <a:cxnLst/>
              <a:rect l="l" t="t" r="r" b="b"/>
              <a:pathLst>
                <a:path w="1441391" h="627782">
                  <a:moveTo>
                    <a:pt x="72146" y="0"/>
                  </a:moveTo>
                  <a:lnTo>
                    <a:pt x="1369245" y="0"/>
                  </a:lnTo>
                  <a:cubicBezTo>
                    <a:pt x="1409090" y="0"/>
                    <a:pt x="1441391" y="32301"/>
                    <a:pt x="1441391" y="72146"/>
                  </a:cubicBezTo>
                  <a:lnTo>
                    <a:pt x="1441391" y="555636"/>
                  </a:lnTo>
                  <a:cubicBezTo>
                    <a:pt x="1441391" y="595481"/>
                    <a:pt x="1409090" y="627782"/>
                    <a:pt x="1369245" y="627782"/>
                  </a:cubicBezTo>
                  <a:lnTo>
                    <a:pt x="72146" y="627782"/>
                  </a:lnTo>
                  <a:cubicBezTo>
                    <a:pt x="32301" y="627782"/>
                    <a:pt x="0" y="595481"/>
                    <a:pt x="0" y="555636"/>
                  </a:cubicBezTo>
                  <a:lnTo>
                    <a:pt x="0" y="72146"/>
                  </a:lnTo>
                  <a:cubicBezTo>
                    <a:pt x="0" y="32301"/>
                    <a:pt x="32301" y="0"/>
                    <a:pt x="72146" y="0"/>
                  </a:cubicBezTo>
                  <a:close/>
                </a:path>
              </a:pathLst>
            </a:custGeom>
            <a:solidFill>
              <a:srgbClr val="DCC3AC"/>
            </a:solidFill>
          </p:spPr>
        </p:sp>
        <p:sp>
          <p:nvSpPr>
            <p:cNvPr id="25" name="TextBox 25"/>
            <p:cNvSpPr txBox="1"/>
            <p:nvPr/>
          </p:nvSpPr>
          <p:spPr>
            <a:xfrm>
              <a:off x="0" y="-38100"/>
              <a:ext cx="1441391" cy="665882"/>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4100805" y="6956603"/>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Artificial Intelligence</a:t>
            </a:r>
          </a:p>
        </p:txBody>
      </p:sp>
      <p:sp>
        <p:nvSpPr>
          <p:cNvPr id="27" name="TextBox 27"/>
          <p:cNvSpPr txBox="1"/>
          <p:nvPr/>
        </p:nvSpPr>
        <p:spPr>
          <a:xfrm>
            <a:off x="1791075" y="4025215"/>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24/7 Availability</a:t>
            </a:r>
          </a:p>
        </p:txBody>
      </p:sp>
      <p:sp>
        <p:nvSpPr>
          <p:cNvPr id="28" name="TextBox 28"/>
          <p:cNvSpPr txBox="1"/>
          <p:nvPr/>
        </p:nvSpPr>
        <p:spPr>
          <a:xfrm>
            <a:off x="1869882" y="6956603"/>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no fear to ask doubts</a:t>
            </a:r>
          </a:p>
        </p:txBody>
      </p:sp>
      <p:sp>
        <p:nvSpPr>
          <p:cNvPr id="29" name="TextBox 29"/>
          <p:cNvSpPr txBox="1"/>
          <p:nvPr/>
        </p:nvSpPr>
        <p:spPr>
          <a:xfrm>
            <a:off x="7686646" y="4025215"/>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Questions after session</a:t>
            </a:r>
          </a:p>
        </p:txBody>
      </p:sp>
      <p:sp>
        <p:nvSpPr>
          <p:cNvPr id="30" name="TextBox 30"/>
          <p:cNvSpPr txBox="1"/>
          <p:nvPr/>
        </p:nvSpPr>
        <p:spPr>
          <a:xfrm>
            <a:off x="7686646" y="6956603"/>
            <a:ext cx="14705850" cy="635648"/>
          </a:xfrm>
          <a:prstGeom prst="rect">
            <a:avLst/>
          </a:prstGeom>
        </p:spPr>
        <p:txBody>
          <a:bodyPr lIns="0" tIns="0" rIns="0" bIns="0" rtlCol="0" anchor="t">
            <a:spAutoFit/>
          </a:bodyPr>
          <a:lstStyle/>
          <a:p>
            <a:pPr algn="ctr">
              <a:lnSpc>
                <a:spcPts val="5245"/>
              </a:lnSpc>
            </a:pPr>
            <a:r>
              <a:rPr lang="en-US" sz="3746">
                <a:solidFill>
                  <a:srgbClr val="000000"/>
                </a:solidFill>
                <a:latin typeface="Quicksand Bold"/>
              </a:rPr>
              <a:t>accessible anytime</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D7C0"/>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3797755" y="-4360936"/>
            <a:ext cx="10692491" cy="19008872"/>
          </a:xfrm>
          <a:custGeom>
            <a:avLst/>
            <a:gdLst/>
            <a:ahLst/>
            <a:cxnLst/>
            <a:rect l="l" t="t" r="r" b="b"/>
            <a:pathLst>
              <a:path w="10692491" h="19008872">
                <a:moveTo>
                  <a:pt x="10692490" y="19008872"/>
                </a:moveTo>
                <a:lnTo>
                  <a:pt x="0" y="19008872"/>
                </a:lnTo>
                <a:lnTo>
                  <a:pt x="0" y="0"/>
                </a:lnTo>
                <a:lnTo>
                  <a:pt x="10692490" y="0"/>
                </a:lnTo>
                <a:lnTo>
                  <a:pt x="10692490" y="19008872"/>
                </a:lnTo>
                <a:close/>
              </a:path>
            </a:pathLst>
          </a:custGeom>
          <a:blipFill>
            <a:blip r:embed="rId2">
              <a:alphaModFix amt="73000"/>
              <a:extLst>
                <a:ext uri="{96DAC541-7B7A-43D3-8B79-37D633B846F1}">
                  <asvg:svgBlip xmlns:asvg="http://schemas.microsoft.com/office/drawing/2016/SVG/main" r:embed="rId3"/>
                </a:ext>
              </a:extLst>
            </a:blip>
            <a:stretch>
              <a:fillRect/>
            </a:stretch>
          </a:blipFill>
        </p:spPr>
      </p:sp>
      <p:sp>
        <p:nvSpPr>
          <p:cNvPr id="3" name="Freeform 3"/>
          <p:cNvSpPr/>
          <p:nvPr/>
        </p:nvSpPr>
        <p:spPr>
          <a:xfrm rot="-1628243">
            <a:off x="16686732" y="351558"/>
            <a:ext cx="2111748" cy="2362795"/>
          </a:xfrm>
          <a:custGeom>
            <a:avLst/>
            <a:gdLst/>
            <a:ahLst/>
            <a:cxnLst/>
            <a:rect l="l" t="t" r="r" b="b"/>
            <a:pathLst>
              <a:path w="2111748" h="2362795">
                <a:moveTo>
                  <a:pt x="0" y="0"/>
                </a:moveTo>
                <a:lnTo>
                  <a:pt x="2111747" y="0"/>
                </a:lnTo>
                <a:lnTo>
                  <a:pt x="2111747" y="2362794"/>
                </a:lnTo>
                <a:lnTo>
                  <a:pt x="0" y="2362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64072" flipH="1">
            <a:off x="-499588" y="359305"/>
            <a:ext cx="2111748" cy="2362795"/>
          </a:xfrm>
          <a:custGeom>
            <a:avLst/>
            <a:gdLst/>
            <a:ahLst/>
            <a:cxnLst/>
            <a:rect l="l" t="t" r="r" b="b"/>
            <a:pathLst>
              <a:path w="2111748" h="2362795">
                <a:moveTo>
                  <a:pt x="2111748" y="0"/>
                </a:moveTo>
                <a:lnTo>
                  <a:pt x="0" y="0"/>
                </a:lnTo>
                <a:lnTo>
                  <a:pt x="0" y="2362795"/>
                </a:lnTo>
                <a:lnTo>
                  <a:pt x="2111748" y="2362795"/>
                </a:lnTo>
                <a:lnTo>
                  <a:pt x="211174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413031">
            <a:off x="17002182" y="3862439"/>
            <a:ext cx="2016252" cy="4114800"/>
          </a:xfrm>
          <a:custGeom>
            <a:avLst/>
            <a:gdLst/>
            <a:ahLst/>
            <a:cxnLst/>
            <a:rect l="l" t="t" r="r" b="b"/>
            <a:pathLst>
              <a:path w="2016252" h="4114800">
                <a:moveTo>
                  <a:pt x="0" y="0"/>
                </a:moveTo>
                <a:lnTo>
                  <a:pt x="2016252" y="0"/>
                </a:lnTo>
                <a:lnTo>
                  <a:pt x="20162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55362" flipH="1">
            <a:off x="-451840" y="7603847"/>
            <a:ext cx="2016252" cy="4114800"/>
          </a:xfrm>
          <a:custGeom>
            <a:avLst/>
            <a:gdLst/>
            <a:ahLst/>
            <a:cxnLst/>
            <a:rect l="l" t="t" r="r" b="b"/>
            <a:pathLst>
              <a:path w="2016252" h="4114800">
                <a:moveTo>
                  <a:pt x="2016252" y="0"/>
                </a:moveTo>
                <a:lnTo>
                  <a:pt x="0" y="0"/>
                </a:lnTo>
                <a:lnTo>
                  <a:pt x="0" y="4114800"/>
                </a:lnTo>
                <a:lnTo>
                  <a:pt x="2016252" y="4114800"/>
                </a:lnTo>
                <a:lnTo>
                  <a:pt x="20162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94091">
            <a:off x="1117647" y="131061"/>
            <a:ext cx="7640123" cy="10535462"/>
          </a:xfrm>
          <a:custGeom>
            <a:avLst/>
            <a:gdLst/>
            <a:ahLst/>
            <a:cxnLst/>
            <a:rect l="l" t="t" r="r" b="b"/>
            <a:pathLst>
              <a:path w="7640123" h="10535462">
                <a:moveTo>
                  <a:pt x="0" y="0"/>
                </a:moveTo>
                <a:lnTo>
                  <a:pt x="7640123" y="0"/>
                </a:lnTo>
                <a:lnTo>
                  <a:pt x="7640123" y="10535463"/>
                </a:lnTo>
                <a:lnTo>
                  <a:pt x="0" y="10535463"/>
                </a:lnTo>
                <a:lnTo>
                  <a:pt x="0" y="0"/>
                </a:lnTo>
                <a:close/>
              </a:path>
            </a:pathLst>
          </a:custGeom>
          <a:blipFill>
            <a:blip r:embed="rId8"/>
            <a:stretch>
              <a:fillRect/>
            </a:stretch>
          </a:blipFill>
        </p:spPr>
      </p:sp>
      <p:sp>
        <p:nvSpPr>
          <p:cNvPr id="8" name="Freeform 8"/>
          <p:cNvSpPr/>
          <p:nvPr/>
        </p:nvSpPr>
        <p:spPr>
          <a:xfrm rot="-804057">
            <a:off x="8034978" y="-4789"/>
            <a:ext cx="8081994" cy="10807162"/>
          </a:xfrm>
          <a:custGeom>
            <a:avLst/>
            <a:gdLst/>
            <a:ahLst/>
            <a:cxnLst/>
            <a:rect l="l" t="t" r="r" b="b"/>
            <a:pathLst>
              <a:path w="8081994" h="10807162">
                <a:moveTo>
                  <a:pt x="0" y="0"/>
                </a:moveTo>
                <a:lnTo>
                  <a:pt x="8081994" y="0"/>
                </a:lnTo>
                <a:lnTo>
                  <a:pt x="8081994" y="10807163"/>
                </a:lnTo>
                <a:lnTo>
                  <a:pt x="0" y="10807163"/>
                </a:lnTo>
                <a:lnTo>
                  <a:pt x="0" y="0"/>
                </a:lnTo>
                <a:close/>
              </a:path>
            </a:pathLst>
          </a:custGeom>
          <a:blipFill>
            <a:blip r:embed="rId9"/>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428341" y="6123334"/>
            <a:ext cx="7725311" cy="2725204"/>
          </a:xfrm>
          <a:prstGeom prst="rect">
            <a:avLst/>
          </a:prstGeom>
        </p:spPr>
        <p:txBody>
          <a:bodyPr lIns="0" tIns="0" rIns="0" bIns="0" rtlCol="0" anchor="t">
            <a:spAutoFit/>
          </a:bodyPr>
          <a:lstStyle/>
          <a:p>
            <a:pPr algn="ctr">
              <a:lnSpc>
                <a:spcPts val="3616"/>
              </a:lnSpc>
            </a:pPr>
            <a:r>
              <a:rPr lang="en-US" sz="2583" spc="-25">
                <a:solidFill>
                  <a:srgbClr val="000000"/>
                </a:solidFill>
                <a:latin typeface="DM Sans"/>
              </a:rPr>
              <a:t>The part which took a huge chunk of our time</a:t>
            </a:r>
          </a:p>
          <a:p>
            <a:pPr marL="0" lvl="0" indent="0" algn="ctr">
              <a:lnSpc>
                <a:spcPts val="3616"/>
              </a:lnSpc>
              <a:spcBef>
                <a:spcPct val="0"/>
              </a:spcBef>
            </a:pPr>
            <a:r>
              <a:rPr lang="en-US" sz="2583" spc="-25">
                <a:solidFill>
                  <a:srgbClr val="000000"/>
                </a:solidFill>
                <a:latin typeface="DM Sans"/>
              </a:rPr>
              <a:t>is question generating part. First we had plans to have mcq questions and buttons to select an option. But it generated a lot of errors and took 3 hours of time so we scraped that idea and settled on this.</a:t>
            </a:r>
          </a:p>
        </p:txBody>
      </p:sp>
      <p:sp>
        <p:nvSpPr>
          <p:cNvPr id="7" name="TextBox 7"/>
          <p:cNvSpPr txBox="1"/>
          <p:nvPr/>
        </p:nvSpPr>
        <p:spPr>
          <a:xfrm>
            <a:off x="5036070" y="2044443"/>
            <a:ext cx="8509854" cy="1369996"/>
          </a:xfrm>
          <a:prstGeom prst="rect">
            <a:avLst/>
          </a:prstGeom>
        </p:spPr>
        <p:txBody>
          <a:bodyPr lIns="0" tIns="0" rIns="0" bIns="0" rtlCol="0" anchor="t">
            <a:spAutoFit/>
          </a:bodyPr>
          <a:lstStyle/>
          <a:p>
            <a:pPr marL="0" lvl="0" indent="0" algn="ctr">
              <a:lnSpc>
                <a:spcPts val="11008"/>
              </a:lnSpc>
              <a:spcBef>
                <a:spcPct val="0"/>
              </a:spcBef>
            </a:pPr>
            <a:r>
              <a:rPr lang="en-US" sz="7863">
                <a:solidFill>
                  <a:srgbClr val="000000"/>
                </a:solidFill>
                <a:latin typeface="Repo Bold Bold"/>
              </a:rPr>
              <a:t>Challenges Faced</a:t>
            </a:r>
          </a:p>
        </p:txBody>
      </p:sp>
      <p:sp>
        <p:nvSpPr>
          <p:cNvPr id="8" name="TextBox 8"/>
          <p:cNvSpPr txBox="1"/>
          <p:nvPr/>
        </p:nvSpPr>
        <p:spPr>
          <a:xfrm>
            <a:off x="5428341" y="3789896"/>
            <a:ext cx="7725311" cy="2268004"/>
          </a:xfrm>
          <a:prstGeom prst="rect">
            <a:avLst/>
          </a:prstGeom>
        </p:spPr>
        <p:txBody>
          <a:bodyPr lIns="0" tIns="0" rIns="0" bIns="0" rtlCol="0" anchor="t">
            <a:spAutoFit/>
          </a:bodyPr>
          <a:lstStyle/>
          <a:p>
            <a:pPr algn="ctr">
              <a:lnSpc>
                <a:spcPts val="3616"/>
              </a:lnSpc>
            </a:pPr>
            <a:r>
              <a:rPr lang="en-US" sz="2583" spc="-25">
                <a:solidFill>
                  <a:srgbClr val="000000"/>
                </a:solidFill>
                <a:latin typeface="DM Sans"/>
              </a:rPr>
              <a:t>As this is AI based, it uses previous data to </a:t>
            </a:r>
          </a:p>
          <a:p>
            <a:pPr marL="0" lvl="0" indent="0" algn="ctr">
              <a:lnSpc>
                <a:spcPts val="3616"/>
              </a:lnSpc>
              <a:spcBef>
                <a:spcPct val="0"/>
              </a:spcBef>
            </a:pPr>
            <a:r>
              <a:rPr lang="en-US" sz="2583" spc="-25">
                <a:solidFill>
                  <a:srgbClr val="000000"/>
                </a:solidFill>
                <a:latin typeface="DM Sans"/>
              </a:rPr>
              <a:t>provide a better response on the next data. It was tricky to figure out how we can store the previous data but the solution was simple enough i.e. just create a dict history.</a:t>
            </a:r>
          </a:p>
        </p:txBody>
      </p:sp>
      <p:sp>
        <p:nvSpPr>
          <p:cNvPr id="9" name="Freeform 9"/>
          <p:cNvSpPr/>
          <p:nvPr/>
        </p:nvSpPr>
        <p:spPr>
          <a:xfrm rot="1683888">
            <a:off x="1261693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619373" y="1028700"/>
            <a:ext cx="13327287" cy="8229600"/>
          </a:xfrm>
          <a:custGeom>
            <a:avLst/>
            <a:gdLst/>
            <a:ahLst/>
            <a:cxnLst/>
            <a:rect l="l" t="t" r="r" b="b"/>
            <a:pathLst>
              <a:path w="13327287" h="8229600">
                <a:moveTo>
                  <a:pt x="0" y="0"/>
                </a:moveTo>
                <a:lnTo>
                  <a:pt x="13327287" y="0"/>
                </a:lnTo>
                <a:lnTo>
                  <a:pt x="13327287"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66420" y="578645"/>
            <a:ext cx="7183695" cy="2167389"/>
            <a:chOff x="0" y="0"/>
            <a:chExt cx="2583587" cy="779493"/>
          </a:xfrm>
        </p:grpSpPr>
        <p:sp>
          <p:nvSpPr>
            <p:cNvPr id="5" name="Freeform 5"/>
            <p:cNvSpPr/>
            <p:nvPr/>
          </p:nvSpPr>
          <p:spPr>
            <a:xfrm>
              <a:off x="0" y="0"/>
              <a:ext cx="2583587" cy="779493"/>
            </a:xfrm>
            <a:custGeom>
              <a:avLst/>
              <a:gdLst/>
              <a:ahLst/>
              <a:cxnLst/>
              <a:rect l="l" t="t" r="r" b="b"/>
              <a:pathLst>
                <a:path w="2583587" h="779493">
                  <a:moveTo>
                    <a:pt x="36642" y="0"/>
                  </a:moveTo>
                  <a:lnTo>
                    <a:pt x="2546945" y="0"/>
                  </a:lnTo>
                  <a:cubicBezTo>
                    <a:pt x="2567181" y="0"/>
                    <a:pt x="2583587" y="16405"/>
                    <a:pt x="2583587" y="36642"/>
                  </a:cubicBezTo>
                  <a:lnTo>
                    <a:pt x="2583587" y="742851"/>
                  </a:lnTo>
                  <a:cubicBezTo>
                    <a:pt x="2583587" y="763088"/>
                    <a:pt x="2567181" y="779493"/>
                    <a:pt x="2546945" y="779493"/>
                  </a:cubicBezTo>
                  <a:lnTo>
                    <a:pt x="36642" y="779493"/>
                  </a:lnTo>
                  <a:cubicBezTo>
                    <a:pt x="16405" y="779493"/>
                    <a:pt x="0" y="763088"/>
                    <a:pt x="0" y="742851"/>
                  </a:cubicBezTo>
                  <a:lnTo>
                    <a:pt x="0" y="36642"/>
                  </a:lnTo>
                  <a:cubicBezTo>
                    <a:pt x="0" y="16405"/>
                    <a:pt x="16405" y="0"/>
                    <a:pt x="36642" y="0"/>
                  </a:cubicBezTo>
                  <a:close/>
                </a:path>
              </a:pathLst>
            </a:custGeom>
            <a:solidFill>
              <a:srgbClr val="FFFEF7"/>
            </a:solidFill>
            <a:ln w="47625" cap="rnd">
              <a:solidFill>
                <a:srgbClr val="000000"/>
              </a:solidFill>
              <a:prstDash val="solid"/>
              <a:round/>
            </a:ln>
          </p:spPr>
        </p:sp>
        <p:sp>
          <p:nvSpPr>
            <p:cNvPr id="6" name="TextBox 6"/>
            <p:cNvSpPr txBox="1"/>
            <p:nvPr/>
          </p:nvSpPr>
          <p:spPr>
            <a:xfrm>
              <a:off x="0" y="-9525"/>
              <a:ext cx="2583587" cy="789018"/>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447426" y="5862934"/>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3793274" y="3234797"/>
            <a:ext cx="10654152" cy="4774815"/>
          </a:xfrm>
          <a:prstGeom prst="rect">
            <a:avLst/>
          </a:prstGeom>
        </p:spPr>
        <p:txBody>
          <a:bodyPr lIns="0" tIns="0" rIns="0" bIns="0" rtlCol="0" anchor="t">
            <a:spAutoFit/>
          </a:bodyPr>
          <a:lstStyle/>
          <a:p>
            <a:pPr marL="0" lvl="0" indent="0" algn="ctr">
              <a:lnSpc>
                <a:spcPts val="5508"/>
              </a:lnSpc>
              <a:spcBef>
                <a:spcPct val="0"/>
              </a:spcBef>
            </a:pPr>
            <a:r>
              <a:rPr lang="en-US" sz="3934" spc="-39">
                <a:solidFill>
                  <a:srgbClr val="000000"/>
                </a:solidFill>
                <a:latin typeface="DM Sans"/>
              </a:rPr>
              <a:t>The future scope of AVT is vast. With the wind of modern world shifting towards the AI/ML path AVT might just be the next big thing. It can have a lot of things added like generative images to explain imaginary stories which will increase the imagination scope of youth and gain their interest quickly. </a:t>
            </a:r>
          </a:p>
        </p:txBody>
      </p:sp>
      <p:sp>
        <p:nvSpPr>
          <p:cNvPr id="11" name="TextBox 11"/>
          <p:cNvSpPr txBox="1"/>
          <p:nvPr/>
        </p:nvSpPr>
        <p:spPr>
          <a:xfrm>
            <a:off x="1604733" y="972962"/>
            <a:ext cx="5907068" cy="1226355"/>
          </a:xfrm>
          <a:prstGeom prst="rect">
            <a:avLst/>
          </a:prstGeom>
        </p:spPr>
        <p:txBody>
          <a:bodyPr lIns="0" tIns="0" rIns="0" bIns="0" rtlCol="0" anchor="t">
            <a:spAutoFit/>
          </a:bodyPr>
          <a:lstStyle/>
          <a:p>
            <a:pPr marL="0" lvl="0" indent="0" algn="ctr">
              <a:lnSpc>
                <a:spcPts val="9874"/>
              </a:lnSpc>
              <a:spcBef>
                <a:spcPct val="0"/>
              </a:spcBef>
            </a:pPr>
            <a:r>
              <a:rPr lang="en-US" sz="7053">
                <a:solidFill>
                  <a:srgbClr val="000000"/>
                </a:solidFill>
                <a:latin typeface="Repo Bold Bold"/>
              </a:rPr>
              <a:t>Future Scope</a:t>
            </a:r>
          </a:p>
        </p:txBody>
      </p:sp>
      <p:sp>
        <p:nvSpPr>
          <p:cNvPr id="12" name="Freeform 12"/>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633368" y="3626446"/>
            <a:ext cx="782400" cy="1057297"/>
          </a:xfrm>
          <a:custGeom>
            <a:avLst/>
            <a:gdLst/>
            <a:ahLst/>
            <a:cxnLst/>
            <a:rect l="l" t="t" r="r" b="b"/>
            <a:pathLst>
              <a:path w="782400" h="1057297">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1249" y="2300667"/>
            <a:ext cx="1026639" cy="785846"/>
          </a:xfrm>
          <a:custGeom>
            <a:avLst/>
            <a:gdLst/>
            <a:ahLst/>
            <a:cxnLst/>
            <a:rect l="l" t="t" r="r" b="b"/>
            <a:pathLst>
              <a:path w="1026639" h="785846">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43623" y="538933"/>
            <a:ext cx="961890" cy="1221800"/>
          </a:xfrm>
          <a:custGeom>
            <a:avLst/>
            <a:gdLst/>
            <a:ahLst/>
            <a:cxnLst/>
            <a:rect l="l" t="t" r="r" b="b"/>
            <a:pathLst>
              <a:path w="961890" h="122180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59442" y="5223676"/>
            <a:ext cx="930253" cy="980151"/>
          </a:xfrm>
          <a:custGeom>
            <a:avLst/>
            <a:gdLst/>
            <a:ahLst/>
            <a:cxnLst/>
            <a:rect l="l" t="t" r="r" b="b"/>
            <a:pathLst>
              <a:path w="930253" h="980151">
                <a:moveTo>
                  <a:pt x="0" y="0"/>
                </a:moveTo>
                <a:lnTo>
                  <a:pt x="930253" y="0"/>
                </a:lnTo>
                <a:lnTo>
                  <a:pt x="930253" y="980151"/>
                </a:lnTo>
                <a:lnTo>
                  <a:pt x="0" y="980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802844" y="538933"/>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788145" y="1764975"/>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475689" y="538933"/>
            <a:ext cx="13342280" cy="1657860"/>
          </a:xfrm>
          <a:prstGeom prst="rect">
            <a:avLst/>
          </a:prstGeom>
        </p:spPr>
        <p:txBody>
          <a:bodyPr lIns="0" tIns="0" rIns="0" bIns="0" rtlCol="0" anchor="t">
            <a:spAutoFit/>
          </a:bodyPr>
          <a:lstStyle/>
          <a:p>
            <a:pPr algn="ctr">
              <a:lnSpc>
                <a:spcPts val="10895"/>
              </a:lnSpc>
            </a:pPr>
            <a:r>
              <a:rPr lang="en-US" sz="10895">
                <a:solidFill>
                  <a:srgbClr val="FFFFFF"/>
                </a:solidFill>
                <a:latin typeface="Retropix"/>
              </a:rPr>
              <a:t>Technologies used</a:t>
            </a:r>
          </a:p>
        </p:txBody>
      </p:sp>
      <p:sp>
        <p:nvSpPr>
          <p:cNvPr id="9" name="Freeform 9"/>
          <p:cNvSpPr/>
          <p:nvPr/>
        </p:nvSpPr>
        <p:spPr>
          <a:xfrm>
            <a:off x="13004220" y="5206486"/>
            <a:ext cx="484735" cy="825401"/>
          </a:xfrm>
          <a:custGeom>
            <a:avLst/>
            <a:gdLst/>
            <a:ahLst/>
            <a:cxnLst/>
            <a:rect l="l" t="t" r="r" b="b"/>
            <a:pathLst>
              <a:path w="484735" h="825401">
                <a:moveTo>
                  <a:pt x="0" y="0"/>
                </a:moveTo>
                <a:lnTo>
                  <a:pt x="484736" y="0"/>
                </a:lnTo>
                <a:lnTo>
                  <a:pt x="484736" y="825401"/>
                </a:lnTo>
                <a:lnTo>
                  <a:pt x="0" y="8254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0" name="Group 10"/>
          <p:cNvGrpSpPr/>
          <p:nvPr/>
        </p:nvGrpSpPr>
        <p:grpSpPr>
          <a:xfrm>
            <a:off x="0" y="9052698"/>
            <a:ext cx="18288000" cy="1234302"/>
            <a:chOff x="0" y="0"/>
            <a:chExt cx="24384000" cy="1645736"/>
          </a:xfrm>
        </p:grpSpPr>
        <p:grpSp>
          <p:nvGrpSpPr>
            <p:cNvPr id="11" name="Group 11"/>
            <p:cNvGrpSpPr/>
            <p:nvPr/>
          </p:nvGrpSpPr>
          <p:grpSpPr>
            <a:xfrm>
              <a:off x="0" y="0"/>
              <a:ext cx="24384000" cy="1645736"/>
              <a:chOff x="0" y="0"/>
              <a:chExt cx="4816593" cy="325084"/>
            </a:xfrm>
          </p:grpSpPr>
          <p:sp>
            <p:nvSpPr>
              <p:cNvPr id="12" name="Freeform 12"/>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3" name="TextBox 13"/>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sp>
          <p:nvSpPr>
            <p:cNvPr id="14" name="Freeform 14"/>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7" name="Freeform 17"/>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8" name="Freeform 18"/>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9" name="Freeform 19"/>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0" name="Freeform 20"/>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1" name="TextBox 21"/>
            <p:cNvSpPr txBox="1"/>
            <p:nvPr/>
          </p:nvSpPr>
          <p:spPr>
            <a:xfrm>
              <a:off x="22163171" y="429379"/>
              <a:ext cx="1562297" cy="714375"/>
            </a:xfrm>
            <a:prstGeom prst="rect">
              <a:avLst/>
            </a:prstGeom>
          </p:spPr>
          <p:txBody>
            <a:bodyPr lIns="0" tIns="0" rIns="0" bIns="0" rtlCol="0" anchor="t">
              <a:spAutoFit/>
            </a:bodyPr>
            <a:lstStyle/>
            <a:p>
              <a:pPr algn="r">
                <a:lnSpc>
                  <a:spcPts val="3840"/>
                </a:lnSpc>
              </a:pPr>
              <a:r>
                <a:rPr lang="en-US" sz="3200">
                  <a:solidFill>
                    <a:srgbClr val="000000"/>
                  </a:solidFill>
                  <a:latin typeface="Retropix"/>
                </a:rPr>
                <a:t>11:11PM</a:t>
              </a:r>
            </a:p>
          </p:txBody>
        </p:sp>
      </p:grpSp>
      <p:sp>
        <p:nvSpPr>
          <p:cNvPr id="22" name="Freeform 22"/>
          <p:cNvSpPr/>
          <p:nvPr/>
        </p:nvSpPr>
        <p:spPr>
          <a:xfrm>
            <a:off x="16773447" y="2991016"/>
            <a:ext cx="808959" cy="782484"/>
          </a:xfrm>
          <a:custGeom>
            <a:avLst/>
            <a:gdLst/>
            <a:ahLst/>
            <a:cxnLst/>
            <a:rect l="l" t="t" r="r" b="b"/>
            <a:pathLst>
              <a:path w="808959" h="782484">
                <a:moveTo>
                  <a:pt x="0" y="0"/>
                </a:moveTo>
                <a:lnTo>
                  <a:pt x="808959" y="0"/>
                </a:lnTo>
                <a:lnTo>
                  <a:pt x="808959" y="782484"/>
                </a:lnTo>
                <a:lnTo>
                  <a:pt x="0" y="78248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3" name="TextBox 23"/>
          <p:cNvSpPr txBox="1"/>
          <p:nvPr/>
        </p:nvSpPr>
        <p:spPr>
          <a:xfrm>
            <a:off x="4684670" y="2729118"/>
            <a:ext cx="8918659" cy="4819238"/>
          </a:xfrm>
          <a:prstGeom prst="rect">
            <a:avLst/>
          </a:prstGeom>
        </p:spPr>
        <p:txBody>
          <a:bodyPr lIns="0" tIns="0" rIns="0" bIns="0" rtlCol="0" anchor="t">
            <a:spAutoFit/>
          </a:bodyPr>
          <a:lstStyle/>
          <a:p>
            <a:pPr marL="1321489" lvl="1" indent="-660744" algn="just">
              <a:lnSpc>
                <a:spcPts val="6120"/>
              </a:lnSpc>
              <a:buFont typeface="Arial"/>
              <a:buChar char="•"/>
            </a:pPr>
            <a:r>
              <a:rPr lang="en-US" sz="6120" dirty="0">
                <a:solidFill>
                  <a:srgbClr val="FFFFFF"/>
                </a:solidFill>
                <a:latin typeface="Retropix"/>
              </a:rPr>
              <a:t>-</a:t>
            </a:r>
            <a:r>
              <a:rPr lang="en-US" sz="6120" dirty="0" err="1">
                <a:solidFill>
                  <a:srgbClr val="FFFFFF"/>
                </a:solidFill>
                <a:latin typeface="Retropix"/>
              </a:rPr>
              <a:t>Tkinter</a:t>
            </a:r>
            <a:endParaRPr lang="en-US" sz="6120" dirty="0">
              <a:solidFill>
                <a:srgbClr val="FFFFFF"/>
              </a:solidFill>
              <a:latin typeface="Retropix"/>
            </a:endParaRPr>
          </a:p>
          <a:p>
            <a:pPr marL="1321489" lvl="1" indent="-660744" algn="just">
              <a:lnSpc>
                <a:spcPts val="6120"/>
              </a:lnSpc>
              <a:buFont typeface="Arial"/>
              <a:buChar char="•"/>
            </a:pPr>
            <a:r>
              <a:rPr lang="en-US" sz="6120" dirty="0">
                <a:solidFill>
                  <a:srgbClr val="FFFFFF"/>
                </a:solidFill>
                <a:latin typeface="Retropix"/>
              </a:rPr>
              <a:t>-</a:t>
            </a:r>
            <a:r>
              <a:rPr lang="en-US" sz="6120" dirty="0" err="1">
                <a:solidFill>
                  <a:srgbClr val="FFFFFF"/>
                </a:solidFill>
                <a:latin typeface="Retropix"/>
              </a:rPr>
              <a:t>Pygame</a:t>
            </a:r>
            <a:endParaRPr lang="en-US" sz="6120" dirty="0">
              <a:solidFill>
                <a:srgbClr val="FFFFFF"/>
              </a:solidFill>
              <a:latin typeface="Retropix"/>
            </a:endParaRPr>
          </a:p>
          <a:p>
            <a:pPr marL="1321489" lvl="1" indent="-660744" algn="just">
              <a:lnSpc>
                <a:spcPts val="6120"/>
              </a:lnSpc>
              <a:buFont typeface="Arial"/>
              <a:buChar char="•"/>
            </a:pPr>
            <a:r>
              <a:rPr lang="en-US" sz="6120" dirty="0" err="1">
                <a:solidFill>
                  <a:srgbClr val="FFFFFF"/>
                </a:solidFill>
                <a:latin typeface="Retropix"/>
              </a:rPr>
              <a:t>Openai</a:t>
            </a:r>
            <a:endParaRPr lang="en-US" sz="6120" dirty="0">
              <a:solidFill>
                <a:srgbClr val="FFFFFF"/>
              </a:solidFill>
              <a:latin typeface="Retropix"/>
            </a:endParaRPr>
          </a:p>
          <a:p>
            <a:pPr marL="1321489" lvl="1" indent="-660744" algn="just">
              <a:lnSpc>
                <a:spcPts val="6120"/>
              </a:lnSpc>
              <a:buFont typeface="Arial"/>
              <a:buChar char="•"/>
            </a:pPr>
            <a:r>
              <a:rPr lang="en-US" sz="6120" dirty="0" err="1">
                <a:solidFill>
                  <a:srgbClr val="FFFFFF"/>
                </a:solidFill>
                <a:latin typeface="Retropix"/>
              </a:rPr>
              <a:t>speech_recognition</a:t>
            </a:r>
            <a:endParaRPr lang="en-US" sz="6120" dirty="0">
              <a:solidFill>
                <a:srgbClr val="FFFFFF"/>
              </a:solidFill>
              <a:latin typeface="Retropix"/>
            </a:endParaRPr>
          </a:p>
          <a:p>
            <a:pPr marL="1321489" lvl="1" indent="-660744" algn="just">
              <a:lnSpc>
                <a:spcPts val="6120"/>
              </a:lnSpc>
              <a:buFont typeface="Arial"/>
              <a:buChar char="•"/>
            </a:pPr>
            <a:r>
              <a:rPr lang="en-US" sz="6120" dirty="0">
                <a:solidFill>
                  <a:srgbClr val="FFFFFF"/>
                </a:solidFill>
                <a:latin typeface="Retropix"/>
              </a:rPr>
              <a:t>GTTS</a:t>
            </a:r>
          </a:p>
          <a:p>
            <a:pPr marL="1321489" lvl="1" indent="-660744" algn="just">
              <a:lnSpc>
                <a:spcPts val="6120"/>
              </a:lnSpc>
              <a:buFont typeface="Arial"/>
              <a:buChar char="•"/>
            </a:pPr>
            <a:r>
              <a:rPr lang="en-US" sz="6120" dirty="0">
                <a:solidFill>
                  <a:srgbClr val="FFFFFF"/>
                </a:solidFill>
                <a:latin typeface="Retropix"/>
              </a:rPr>
              <a:t>Threading</a:t>
            </a:r>
          </a:p>
        </p:txBody>
      </p:sp>
      <p:pic>
        <p:nvPicPr>
          <p:cNvPr id="25" name="Picture 24">
            <a:extLst>
              <a:ext uri="{FF2B5EF4-FFF2-40B4-BE49-F238E27FC236}">
                <a16:creationId xmlns:a16="http://schemas.microsoft.com/office/drawing/2014/main" id="{47C51411-9EC0-B6CF-6341-EC385F54810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145634" y="5600700"/>
            <a:ext cx="3142366" cy="34519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367277" y="7086146"/>
            <a:ext cx="2447242" cy="3087118"/>
          </a:xfrm>
          <a:custGeom>
            <a:avLst/>
            <a:gdLst/>
            <a:ahLst/>
            <a:cxnLst/>
            <a:rect l="l" t="t" r="r" b="b"/>
            <a:pathLst>
              <a:path w="2447242" h="3087118">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38039" y="-1028700"/>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03562" y="666901"/>
            <a:ext cx="2084357" cy="1440101"/>
          </a:xfrm>
          <a:custGeom>
            <a:avLst/>
            <a:gdLst/>
            <a:ahLst/>
            <a:cxnLst/>
            <a:rect l="l" t="t" r="r" b="b"/>
            <a:pathLst>
              <a:path w="2084357" h="1440101">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5176803" y="857250"/>
            <a:ext cx="7198952" cy="1566544"/>
          </a:xfrm>
          <a:prstGeom prst="rect">
            <a:avLst/>
          </a:prstGeom>
        </p:spPr>
        <p:txBody>
          <a:bodyPr lIns="0" tIns="0" rIns="0" bIns="0" rtlCol="0" anchor="t">
            <a:spAutoFit/>
          </a:bodyPr>
          <a:lstStyle/>
          <a:p>
            <a:pPr algn="ctr">
              <a:lnSpc>
                <a:spcPts val="12880"/>
              </a:lnSpc>
            </a:pPr>
            <a:r>
              <a:rPr lang="en-US" sz="9200">
                <a:solidFill>
                  <a:srgbClr val="AD5545"/>
                </a:solidFill>
                <a:latin typeface="Paytone One"/>
              </a:rPr>
              <a:t>Conclusion</a:t>
            </a:r>
          </a:p>
        </p:txBody>
      </p:sp>
      <p:sp>
        <p:nvSpPr>
          <p:cNvPr id="7" name="TextBox 7"/>
          <p:cNvSpPr txBox="1"/>
          <p:nvPr/>
        </p:nvSpPr>
        <p:spPr>
          <a:xfrm>
            <a:off x="2557811" y="2583790"/>
            <a:ext cx="13172377" cy="6674510"/>
          </a:xfrm>
          <a:prstGeom prst="rect">
            <a:avLst/>
          </a:prstGeom>
        </p:spPr>
        <p:txBody>
          <a:bodyPr lIns="0" tIns="0" rIns="0" bIns="0" rtlCol="0" anchor="t">
            <a:spAutoFit/>
          </a:bodyPr>
          <a:lstStyle/>
          <a:p>
            <a:pPr algn="ctr">
              <a:lnSpc>
                <a:spcPts val="6674"/>
              </a:lnSpc>
            </a:pPr>
            <a:r>
              <a:rPr lang="en-US" sz="4767">
                <a:solidFill>
                  <a:srgbClr val="000000"/>
                </a:solidFill>
                <a:latin typeface="Quicksand Medium"/>
              </a:rPr>
              <a:t>The Personal AI Virtual Teacher represents the future of education, leveraging AI to empower students with personalized learning experiences, real-time feedback, and support. By harnessing the power of technology, we can revolutionize the way students learn, ensuring that every learner has the opportunity to reach their full potential.</a:t>
            </a:r>
          </a:p>
        </p:txBody>
      </p:sp>
    </p:spTree>
  </p:cSld>
  <p:clrMapOvr>
    <a:masterClrMapping/>
  </p:clrMapOvr>
  <p:transition spd="slow">
    <p:comb/>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409</Words>
  <Application>Microsoft Office PowerPoint</Application>
  <PresentationFormat>Custom</PresentationFormat>
  <Paragraphs>36</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Lumberjack</vt:lpstr>
      <vt:lpstr>Quicksand Bold</vt:lpstr>
      <vt:lpstr>Calibri</vt:lpstr>
      <vt:lpstr>Quicksand Medium</vt:lpstr>
      <vt:lpstr>Paytone One</vt:lpstr>
      <vt:lpstr>Repo Bold Bold</vt:lpstr>
      <vt:lpstr>Retropix</vt:lpstr>
      <vt:lpstr>DM Sans</vt:lpstr>
      <vt:lpstr>Repo Bold</vt:lpstr>
      <vt:lpstr>Arial</vt:lpstr>
      <vt:lpstr>TAN Tangkiwood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Creative Retro Group Project Presentation</dc:title>
  <cp:lastModifiedBy>smrutirekha moharana</cp:lastModifiedBy>
  <cp:revision>3</cp:revision>
  <dcterms:created xsi:type="dcterms:W3CDTF">2006-08-16T00:00:00Z</dcterms:created>
  <dcterms:modified xsi:type="dcterms:W3CDTF">2024-03-16T03:49:17Z</dcterms:modified>
  <dc:identifier>DAF_oZW3Kjk</dc:identifier>
</cp:coreProperties>
</file>